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EA87E-2CF1-4F70-9671-1109231D237B}" type="datetimeFigureOut">
              <a:rPr lang="ru-RU" smtClean="0"/>
              <a:t>10.12.2017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0805F-8274-4B5C-BF07-E9DD622E7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286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EA87E-2CF1-4F70-9671-1109231D237B}" type="datetimeFigureOut">
              <a:rPr lang="ru-RU" smtClean="0"/>
              <a:t>10.12.2017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0805F-8274-4B5C-BF07-E9DD622E7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548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EA87E-2CF1-4F70-9671-1109231D237B}" type="datetimeFigureOut">
              <a:rPr lang="ru-RU" smtClean="0"/>
              <a:t>10.12.2017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0805F-8274-4B5C-BF07-E9DD622E7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126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EA87E-2CF1-4F70-9671-1109231D237B}" type="datetimeFigureOut">
              <a:rPr lang="ru-RU" smtClean="0"/>
              <a:t>10.12.2017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0805F-8274-4B5C-BF07-E9DD622E7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561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EA87E-2CF1-4F70-9671-1109231D237B}" type="datetimeFigureOut">
              <a:rPr lang="ru-RU" smtClean="0"/>
              <a:t>10.12.2017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0805F-8274-4B5C-BF07-E9DD622E7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188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EA87E-2CF1-4F70-9671-1109231D237B}" type="datetimeFigureOut">
              <a:rPr lang="ru-RU" smtClean="0"/>
              <a:t>10.12.2017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0805F-8274-4B5C-BF07-E9DD622E7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500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EA87E-2CF1-4F70-9671-1109231D237B}" type="datetimeFigureOut">
              <a:rPr lang="ru-RU" smtClean="0"/>
              <a:t>10.12.2017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0805F-8274-4B5C-BF07-E9DD622E7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547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EA87E-2CF1-4F70-9671-1109231D237B}" type="datetimeFigureOut">
              <a:rPr lang="ru-RU" smtClean="0"/>
              <a:t>10.12.2017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0805F-8274-4B5C-BF07-E9DD622E7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005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EA87E-2CF1-4F70-9671-1109231D237B}" type="datetimeFigureOut">
              <a:rPr lang="ru-RU" smtClean="0"/>
              <a:t>10.12.2017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0805F-8274-4B5C-BF07-E9DD622E7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598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EA87E-2CF1-4F70-9671-1109231D237B}" type="datetimeFigureOut">
              <a:rPr lang="ru-RU" smtClean="0"/>
              <a:t>10.12.2017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0805F-8274-4B5C-BF07-E9DD622E7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550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EA87E-2CF1-4F70-9671-1109231D237B}" type="datetimeFigureOut">
              <a:rPr lang="ru-RU" smtClean="0"/>
              <a:t>10.12.2017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0805F-8274-4B5C-BF07-E9DD622E7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351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EA87E-2CF1-4F70-9671-1109231D237B}" type="datetimeFigureOut">
              <a:rPr lang="ru-RU" smtClean="0"/>
              <a:t>10.12.2017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0805F-8274-4B5C-BF07-E9DD622E7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783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Алгоритмическая конструкция ветвление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553" y="3902833"/>
            <a:ext cx="1879713" cy="2218678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749304"/>
            <a:ext cx="3319873" cy="2586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274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7369099"/>
              </p:ext>
            </p:extLst>
          </p:nvPr>
        </p:nvGraphicFramePr>
        <p:xfrm>
          <a:off x="395535" y="1412775"/>
          <a:ext cx="8496944" cy="4492588"/>
        </p:xfrm>
        <a:graphic>
          <a:graphicData uri="http://schemas.openxmlformats.org/drawingml/2006/table">
            <a:tbl>
              <a:tblPr/>
              <a:tblGrid>
                <a:gridCol w="4248472"/>
                <a:gridCol w="4248472"/>
              </a:tblGrid>
              <a:tr h="485764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effectLst/>
                        </a:rPr>
                        <a:t>Условие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>
                          <a:effectLst/>
                        </a:rPr>
                        <a:t>Отрицание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</a:tr>
              <a:tr h="812632">
                <a:tc>
                  <a:txBody>
                    <a:bodyPr/>
                    <a:lstStyle/>
                    <a:p>
                      <a:pPr algn="l"/>
                      <a:r>
                        <a:rPr lang="en-US" sz="3200" b="1" dirty="0" err="1">
                          <a:effectLst/>
                          <a:latin typeface="Courier New"/>
                        </a:rPr>
                        <a:t>CellIsFree</a:t>
                      </a:r>
                      <a:endParaRPr lang="en-US" sz="3200" b="1" dirty="0"/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dirty="0" err="1">
                          <a:effectLst/>
                          <a:latin typeface="Courier New"/>
                        </a:rPr>
                        <a:t>FreeFromLeft</a:t>
                      </a:r>
                      <a:endParaRPr lang="en-US" sz="3200" b="1" dirty="0"/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12632">
                <a:tc>
                  <a:txBody>
                    <a:bodyPr/>
                    <a:lstStyle/>
                    <a:p>
                      <a:pPr algn="l"/>
                      <a:r>
                        <a:rPr lang="en-US" sz="3200" b="1" dirty="0" err="1">
                          <a:effectLst/>
                          <a:latin typeface="Courier New"/>
                        </a:rPr>
                        <a:t>WallFromRight</a:t>
                      </a:r>
                      <a:endParaRPr lang="en-US" sz="3200" b="1" dirty="0"/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dirty="0" err="1">
                          <a:effectLst/>
                          <a:latin typeface="Courier New"/>
                        </a:rPr>
                        <a:t>FreeFromRight</a:t>
                      </a:r>
                      <a:endParaRPr lang="en-US" sz="3200" b="1" dirty="0"/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85764">
                <a:tc>
                  <a:txBody>
                    <a:bodyPr/>
                    <a:lstStyle/>
                    <a:p>
                      <a:pPr algn="l"/>
                      <a:r>
                        <a:rPr lang="en-US" sz="3200" b="1" dirty="0" err="1">
                          <a:effectLst/>
                          <a:latin typeface="Courier New"/>
                        </a:rPr>
                        <a:t>WallFromUp</a:t>
                      </a:r>
                      <a:endParaRPr lang="en-US" sz="3200" b="1" dirty="0"/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dirty="0" err="1">
                          <a:effectLst/>
                          <a:latin typeface="Courier New"/>
                        </a:rPr>
                        <a:t>FreeFromUp</a:t>
                      </a:r>
                      <a:endParaRPr lang="en-US" sz="3200" b="1" dirty="0"/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12632">
                <a:tc>
                  <a:txBody>
                    <a:bodyPr/>
                    <a:lstStyle/>
                    <a:p>
                      <a:pPr algn="l"/>
                      <a:r>
                        <a:rPr lang="en-US" sz="3200" b="1" dirty="0" err="1">
                          <a:effectLst/>
                          <a:latin typeface="Courier New"/>
                        </a:rPr>
                        <a:t>WallFromDown</a:t>
                      </a:r>
                      <a:endParaRPr lang="en-US" sz="3200" b="1" dirty="0"/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dirty="0" err="1">
                          <a:effectLst/>
                          <a:latin typeface="Courier New"/>
                        </a:rPr>
                        <a:t>FreeFromDown</a:t>
                      </a:r>
                      <a:endParaRPr lang="en-US" sz="3200" b="1" dirty="0"/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12632">
                <a:tc>
                  <a:txBody>
                    <a:bodyPr/>
                    <a:lstStyle/>
                    <a:p>
                      <a:pPr algn="l"/>
                      <a:r>
                        <a:rPr lang="en-US" sz="3200" b="1" dirty="0" err="1">
                          <a:effectLst/>
                          <a:latin typeface="Courier New"/>
                        </a:rPr>
                        <a:t>CellIsPainted</a:t>
                      </a:r>
                      <a:endParaRPr lang="en-US" sz="3200" b="1" dirty="0"/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dirty="0" smtClean="0"/>
                        <a:t> </a:t>
                      </a:r>
                      <a:r>
                        <a:rPr lang="en-US" sz="3200" b="1" kern="1200" dirty="0" err="1" smtClean="0">
                          <a:solidFill>
                            <a:schemeClr val="tx1"/>
                          </a:solidFill>
                          <a:effectLst/>
                          <a:latin typeface="Courier New"/>
                          <a:ea typeface="+mn-ea"/>
                          <a:cs typeface="+mn-cs"/>
                        </a:rPr>
                        <a:t>CellIsFree</a:t>
                      </a:r>
                      <a:endParaRPr lang="ru-RU" sz="3200" b="1" kern="12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+mn-ea"/>
                        <a:cs typeface="+mn-cs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437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26570"/>
          </a:xfrm>
        </p:spPr>
        <p:txBody>
          <a:bodyPr>
            <a:normAutofit/>
          </a:bodyPr>
          <a:lstStyle/>
          <a:p>
            <a:r>
              <a:rPr lang="ru-RU" dirty="0" smtClean="0">
                <a:effectLst/>
              </a:rPr>
              <a:t>Алгоритмическая конструкция </a:t>
            </a:r>
            <a:r>
              <a:rPr lang="ru-RU" b="1" dirty="0" smtClean="0">
                <a:effectLst/>
              </a:rPr>
              <a:t>ветвление </a:t>
            </a:r>
            <a:r>
              <a:rPr lang="ru-RU" dirty="0" smtClean="0">
                <a:effectLst/>
              </a:rPr>
              <a:t>обеспечивает выполнение одной или другой последовательности команд в зависимости от истинности или ложности некоторого условия.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991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4664"/>
            <a:ext cx="7632848" cy="594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384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effectLst/>
              </a:rPr>
              <a:t>Для записи конструкции ветвления в языке программирования </a:t>
            </a:r>
            <a:r>
              <a:rPr lang="ru-RU" sz="2800" dirty="0" err="1" smtClean="0">
                <a:effectLst/>
              </a:rPr>
              <a:t>Pascal</a:t>
            </a:r>
            <a:r>
              <a:rPr lang="ru-RU" sz="2800" dirty="0" smtClean="0">
                <a:effectLst/>
              </a:rPr>
              <a:t> используется команда </a:t>
            </a:r>
            <a:r>
              <a:rPr lang="ru-RU" sz="2800" b="1" dirty="0" err="1"/>
              <a:t>if</a:t>
            </a:r>
            <a:r>
              <a:rPr lang="ru-RU" sz="2800" dirty="0" smtClean="0">
                <a:effectLst/>
              </a:rPr>
              <a:t>. Формат записи команды: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if &lt;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условие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then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begin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команды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1;</a:t>
            </a:r>
            <a:endParaRPr lang="ru-RU" dirty="0" smtClean="0">
              <a:solidFill>
                <a:schemeClr val="tx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else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begin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команды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2;</a:t>
            </a:r>
            <a:endParaRPr lang="ru-RU" dirty="0" smtClean="0">
              <a:solidFill>
                <a:schemeClr val="tx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17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Ветвление может быть записано в полной или сокращенной форме.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635116"/>
            <a:ext cx="5228911" cy="4962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174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Сокращенная форма условного оператора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if &lt;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условие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then</a:t>
            </a:r>
            <a:endParaRPr lang="en-US" sz="3600" dirty="0" smtClean="0">
              <a:solidFill>
                <a:schemeClr val="tx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begin</a:t>
            </a:r>
            <a:endParaRPr lang="en-US" sz="3600" dirty="0" smtClean="0">
              <a:solidFill>
                <a:schemeClr val="tx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команды 1;</a:t>
            </a:r>
            <a:endParaRPr lang="ru-RU" sz="3600" dirty="0" smtClean="0">
              <a:solidFill>
                <a:schemeClr val="tx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3600" b="1" dirty="0"/>
              <a:t>;</a:t>
            </a:r>
            <a:endParaRPr lang="en-US" sz="36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82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32656"/>
            <a:ext cx="78488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Решим задачу if1 из встроенного задачника</a:t>
            </a:r>
            <a:r>
              <a:rPr lang="ru-RU" dirty="0"/>
              <a:t>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85" t="22997" r="37877" b="22997"/>
          <a:stretch/>
        </p:blipFill>
        <p:spPr bwMode="auto">
          <a:xfrm>
            <a:off x="0" y="1975654"/>
            <a:ext cx="4608004" cy="4327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64" t="22840" r="37794" b="22413"/>
          <a:stretch/>
        </p:blipFill>
        <p:spPr bwMode="auto">
          <a:xfrm>
            <a:off x="4608004" y="1975654"/>
            <a:ext cx="4536504" cy="431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576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323528" y="332656"/>
            <a:ext cx="4038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lnSpc>
                <a:spcPts val="2840"/>
              </a:lnSpc>
              <a:buNone/>
            </a:pPr>
            <a:r>
              <a:rPr lang="ru-RU" sz="3200" dirty="0" smtClean="0"/>
              <a:t>Вправо</a:t>
            </a:r>
          </a:p>
          <a:p>
            <a:pPr marL="0" indent="0">
              <a:lnSpc>
                <a:spcPts val="2840"/>
              </a:lnSpc>
              <a:buNone/>
            </a:pPr>
            <a:r>
              <a:rPr lang="ru-RU" sz="3200" b="1" dirty="0" smtClean="0"/>
              <a:t>Если </a:t>
            </a:r>
          </a:p>
          <a:p>
            <a:pPr marL="0" indent="0">
              <a:lnSpc>
                <a:spcPts val="2840"/>
              </a:lnSpc>
              <a:buNone/>
            </a:pPr>
            <a:r>
              <a:rPr lang="ru-RU" sz="3200" dirty="0" smtClean="0"/>
              <a:t>сверху </a:t>
            </a:r>
            <a:r>
              <a:rPr lang="ru-RU" sz="3200" dirty="0"/>
              <a:t>свободно, </a:t>
            </a:r>
            <a:r>
              <a:rPr lang="ru-RU" sz="3200" b="1" dirty="0" smtClean="0"/>
              <a:t>то</a:t>
            </a:r>
          </a:p>
          <a:p>
            <a:pPr marL="0" indent="0">
              <a:lnSpc>
                <a:spcPts val="2840"/>
              </a:lnSpc>
              <a:buNone/>
            </a:pPr>
            <a:r>
              <a:rPr lang="ru-RU" sz="3200" dirty="0" smtClean="0"/>
              <a:t>вверх</a:t>
            </a:r>
            <a:r>
              <a:rPr lang="ru-RU" sz="3200" dirty="0"/>
              <a:t>; вправо; вниз</a:t>
            </a:r>
            <a:r>
              <a:rPr lang="ru-RU" sz="3200" dirty="0" smtClean="0"/>
              <a:t>;</a:t>
            </a:r>
            <a:endParaRPr lang="ru-RU" sz="3200" dirty="0"/>
          </a:p>
          <a:p>
            <a:pPr marL="0" indent="0">
              <a:lnSpc>
                <a:spcPts val="2840"/>
              </a:lnSpc>
              <a:buNone/>
            </a:pPr>
            <a:endParaRPr lang="en-US" sz="3200" b="1" dirty="0" smtClean="0"/>
          </a:p>
          <a:p>
            <a:pPr marL="0" indent="0">
              <a:lnSpc>
                <a:spcPts val="2840"/>
              </a:lnSpc>
              <a:buNone/>
            </a:pPr>
            <a:r>
              <a:rPr lang="ru-RU" sz="3200" b="1" dirty="0" smtClean="0"/>
              <a:t>Иначе</a:t>
            </a:r>
            <a:endParaRPr lang="ru-RU" sz="3200" b="1" dirty="0"/>
          </a:p>
          <a:p>
            <a:pPr marL="0" indent="0">
              <a:lnSpc>
                <a:spcPts val="2840"/>
              </a:lnSpc>
              <a:buNone/>
            </a:pPr>
            <a:r>
              <a:rPr lang="ru-RU" sz="3200" dirty="0"/>
              <a:t>вниз; вправо; вверх</a:t>
            </a:r>
            <a:r>
              <a:rPr lang="ru-RU" sz="3200" dirty="0" smtClean="0"/>
              <a:t>;</a:t>
            </a:r>
            <a:endParaRPr lang="en-US" sz="3200" dirty="0" smtClean="0"/>
          </a:p>
          <a:p>
            <a:pPr marL="0" indent="0">
              <a:lnSpc>
                <a:spcPts val="2840"/>
              </a:lnSpc>
              <a:buNone/>
            </a:pPr>
            <a:endParaRPr lang="ru-RU" sz="3200" dirty="0"/>
          </a:p>
          <a:p>
            <a:pPr marL="0" indent="0">
              <a:lnSpc>
                <a:spcPts val="2840"/>
              </a:lnSpc>
              <a:buNone/>
            </a:pPr>
            <a:r>
              <a:rPr lang="ru-RU" sz="3200" dirty="0"/>
              <a:t>закрасить.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427984" y="332656"/>
            <a:ext cx="4716016" cy="4525963"/>
          </a:xfrm>
        </p:spPr>
        <p:txBody>
          <a:bodyPr>
            <a:noAutofit/>
          </a:bodyPr>
          <a:lstStyle/>
          <a:p>
            <a:pPr marL="0" indent="0">
              <a:lnSpc>
                <a:spcPts val="2300"/>
              </a:lnSpc>
              <a:buNone/>
            </a:pPr>
            <a:r>
              <a:rPr lang="en-US" sz="30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uses robot;</a:t>
            </a:r>
          </a:p>
          <a:p>
            <a:pPr marL="0" indent="0">
              <a:lnSpc>
                <a:spcPts val="2300"/>
              </a:lnSpc>
              <a:buNone/>
            </a:pPr>
            <a:r>
              <a:rPr lang="en-US" sz="30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marL="0" indent="0">
              <a:lnSpc>
                <a:spcPts val="2300"/>
              </a:lnSpc>
              <a:buNone/>
            </a:pPr>
            <a:r>
              <a:rPr lang="en-US" sz="30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task('if1');</a:t>
            </a:r>
          </a:p>
          <a:p>
            <a:pPr marL="0" indent="0">
              <a:lnSpc>
                <a:spcPts val="2300"/>
              </a:lnSpc>
              <a:buNone/>
            </a:pPr>
            <a:r>
              <a:rPr lang="en-US" sz="30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right;</a:t>
            </a:r>
          </a:p>
          <a:p>
            <a:pPr marL="0" indent="0">
              <a:lnSpc>
                <a:spcPts val="2300"/>
              </a:lnSpc>
              <a:buNone/>
            </a:pPr>
            <a:r>
              <a:rPr lang="en-US" sz="30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3000" dirty="0" err="1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freeFromUp</a:t>
            </a: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then</a:t>
            </a:r>
          </a:p>
          <a:p>
            <a:pPr marL="0" indent="0">
              <a:lnSpc>
                <a:spcPts val="2300"/>
              </a:lnSpc>
              <a:buNone/>
            </a:pPr>
            <a:r>
              <a:rPr lang="en-US" sz="30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begin</a:t>
            </a:r>
          </a:p>
          <a:p>
            <a:pPr marL="0" indent="0">
              <a:lnSpc>
                <a:spcPts val="2300"/>
              </a:lnSpc>
              <a:buNone/>
            </a:pPr>
            <a:r>
              <a:rPr lang="en-US" sz="30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up; </a:t>
            </a: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right;down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lnSpc>
                <a:spcPts val="2300"/>
              </a:lnSpc>
              <a:buNone/>
            </a:pPr>
            <a:r>
              <a:rPr lang="en-US" sz="30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lnSpc>
                <a:spcPts val="2300"/>
              </a:lnSpc>
              <a:buNone/>
            </a:pPr>
            <a:endParaRPr lang="en-US" sz="3000" b="1" dirty="0">
              <a:solidFill>
                <a:schemeClr val="tx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2300"/>
              </a:lnSpc>
              <a:buNone/>
            </a:pPr>
            <a:r>
              <a:rPr lang="en-US" sz="30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0" indent="0">
              <a:lnSpc>
                <a:spcPts val="2300"/>
              </a:lnSpc>
              <a:buNone/>
            </a:pPr>
            <a:r>
              <a:rPr lang="en-US" sz="30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begin</a:t>
            </a:r>
          </a:p>
          <a:p>
            <a:pPr marL="0" indent="0">
              <a:lnSpc>
                <a:spcPts val="2300"/>
              </a:lnSpc>
              <a:buNone/>
            </a:pPr>
            <a:r>
              <a:rPr lang="en-US" sz="30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down; </a:t>
            </a: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right;up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lnSpc>
                <a:spcPts val="2300"/>
              </a:lnSpc>
              <a:buNone/>
            </a:pPr>
            <a:r>
              <a:rPr lang="en-US" sz="30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end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3000" b="1" dirty="0">
              <a:solidFill>
                <a:schemeClr val="tx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2300"/>
              </a:lnSpc>
              <a:buNone/>
            </a:pPr>
            <a:r>
              <a:rPr lang="en-US" sz="30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paint;</a:t>
            </a:r>
          </a:p>
          <a:p>
            <a:pPr marL="0" indent="0">
              <a:lnSpc>
                <a:spcPts val="2300"/>
              </a:lnSpc>
              <a:buNone/>
            </a:pPr>
            <a:r>
              <a:rPr lang="en-US" sz="30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end.</a:t>
            </a:r>
            <a:endParaRPr lang="ru-RU" sz="3000" b="1" dirty="0">
              <a:solidFill>
                <a:schemeClr val="tx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54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Составные условия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Составное</a:t>
            </a:r>
            <a:r>
              <a:rPr lang="ru-RU" dirty="0"/>
              <a:t> </a:t>
            </a:r>
            <a:r>
              <a:rPr lang="ru-RU" b="1" dirty="0"/>
              <a:t>условие</a:t>
            </a:r>
            <a:r>
              <a:rPr lang="ru-RU" dirty="0"/>
              <a:t> — условие, которое образуется из нескольких простых условий, соединенных друг с другом логическими </a:t>
            </a:r>
            <a:r>
              <a:rPr lang="ru-RU" dirty="0" smtClean="0"/>
              <a:t>операциями.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97850"/>
              </p:ext>
            </p:extLst>
          </p:nvPr>
        </p:nvGraphicFramePr>
        <p:xfrm>
          <a:off x="395536" y="3789040"/>
          <a:ext cx="8496944" cy="263645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171644"/>
                <a:gridCol w="4325300"/>
              </a:tblGrid>
              <a:tr h="77336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3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Логическая операция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3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Запись в </a:t>
                      </a:r>
                      <a:r>
                        <a:rPr lang="en-US" sz="3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PascalABC</a:t>
                      </a:r>
                      <a:endParaRPr lang="en-US" sz="3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6229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3200" b="1" kern="1200" dirty="0">
                          <a:solidFill>
                            <a:schemeClr val="tx1"/>
                          </a:solidFill>
                          <a:effectLst/>
                          <a:latin typeface="Courier New"/>
                          <a:ea typeface="+mn-ea"/>
                          <a:cs typeface="+mn-cs"/>
                        </a:rPr>
                        <a:t>Не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200" b="1" kern="1200" dirty="0">
                          <a:solidFill>
                            <a:schemeClr val="tx1"/>
                          </a:solidFill>
                          <a:effectLst/>
                          <a:latin typeface="Courier New"/>
                          <a:ea typeface="+mn-ea"/>
                          <a:cs typeface="+mn-cs"/>
                        </a:rPr>
                        <a:t>Not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229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3200" b="1" kern="1200" dirty="0">
                          <a:solidFill>
                            <a:schemeClr val="tx1"/>
                          </a:solidFill>
                          <a:effectLst/>
                          <a:latin typeface="Courier New"/>
                          <a:ea typeface="+mn-ea"/>
                          <a:cs typeface="+mn-cs"/>
                        </a:rPr>
                        <a:t>И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200" b="1" kern="1200" dirty="0">
                          <a:solidFill>
                            <a:schemeClr val="tx1"/>
                          </a:solidFill>
                          <a:effectLst/>
                          <a:latin typeface="Courier New"/>
                          <a:ea typeface="+mn-ea"/>
                          <a:cs typeface="+mn-cs"/>
                        </a:rPr>
                        <a:t>And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229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3200" b="1" kern="1200">
                          <a:solidFill>
                            <a:schemeClr val="tx1"/>
                          </a:solidFill>
                          <a:effectLst/>
                          <a:latin typeface="Courier New"/>
                          <a:ea typeface="+mn-ea"/>
                          <a:cs typeface="+mn-cs"/>
                        </a:rPr>
                        <a:t>Или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200" b="1" kern="1200" dirty="0">
                          <a:solidFill>
                            <a:schemeClr val="tx1"/>
                          </a:solidFill>
                          <a:effectLst/>
                          <a:latin typeface="Courier New"/>
                          <a:ea typeface="+mn-ea"/>
                          <a:cs typeface="+mn-cs"/>
                        </a:rPr>
                        <a:t>Or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77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179</Words>
  <Application>Microsoft Office PowerPoint</Application>
  <PresentationFormat>Экран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Алгоритмическая конструкция ветвление </vt:lpstr>
      <vt:lpstr>Алгоритмическая конструкция ветвление обеспечивает выполнение одной или другой последовательности команд в зависимости от истинности или ложности некоторого условия.</vt:lpstr>
      <vt:lpstr>Презентация PowerPoint</vt:lpstr>
      <vt:lpstr>Для записи конструкции ветвления в языке программирования Pascal используется команда if. Формат записи команды:</vt:lpstr>
      <vt:lpstr>Ветвление может быть записано в полной или сокращенной форме.</vt:lpstr>
      <vt:lpstr>Сокращенная форма условного оператора</vt:lpstr>
      <vt:lpstr>Презентация PowerPoint</vt:lpstr>
      <vt:lpstr>Презентация PowerPoint</vt:lpstr>
      <vt:lpstr>Составные условия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Алгоритмическая конструкция ветвление</dc:title>
  <dc:creator>admin</dc:creator>
  <cp:lastModifiedBy>admin</cp:lastModifiedBy>
  <cp:revision>6</cp:revision>
  <dcterms:created xsi:type="dcterms:W3CDTF">2017-12-10T13:33:13Z</dcterms:created>
  <dcterms:modified xsi:type="dcterms:W3CDTF">2017-12-10T16:19:25Z</dcterms:modified>
</cp:coreProperties>
</file>